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4" r:id="rId9"/>
    <p:sldId id="263" r:id="rId10"/>
    <p:sldId id="261" r:id="rId1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2543"/>
    <a:srgbClr val="2846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16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9C6EE-8493-4980-943D-D85496061BD9}" type="datetimeFigureOut">
              <a:rPr lang="pl-PL" smtClean="0"/>
              <a:pPr/>
              <a:t>28.08.2020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B69C8-5C0A-4550-BC40-688095AFC07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7807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1600" y="1994807"/>
            <a:ext cx="7963330" cy="1650547"/>
          </a:xfrm>
        </p:spPr>
        <p:txBody>
          <a:bodyPr anchor="b"/>
          <a:lstStyle>
            <a:lvl1pPr algn="ctr">
              <a:defRPr sz="6000">
                <a:latin typeface="Ubuntu Medium" panose="020B0604030602030204" pitchFamily="34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70000" y="3752636"/>
            <a:ext cx="5689600" cy="1477055"/>
          </a:xfrm>
        </p:spPr>
        <p:txBody>
          <a:bodyPr/>
          <a:lstStyle>
            <a:lvl1pPr marL="0" indent="0" algn="ctr">
              <a:buNone/>
              <a:defRPr sz="2400">
                <a:latin typeface="Ubuntu" panose="020B05040306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09110" y="27770"/>
            <a:ext cx="7657240" cy="1658256"/>
          </a:xfrm>
          <a:prstGeom prst="rect">
            <a:avLst/>
          </a:prstGeom>
        </p:spPr>
      </p:pic>
      <p:sp>
        <p:nvSpPr>
          <p:cNvPr id="9" name="pole tekstowe 8"/>
          <p:cNvSpPr txBox="1"/>
          <p:nvPr userDrawn="1"/>
        </p:nvSpPr>
        <p:spPr>
          <a:xfrm>
            <a:off x="4445430" y="5903893"/>
            <a:ext cx="345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Centrum Doskonalenia Nauczycieli </a:t>
            </a:r>
            <a:b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</a:br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w Lesznie</a:t>
            </a:r>
          </a:p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ul. Chrobrego 15, 64-100 Leszno</a:t>
            </a:r>
          </a:p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tel. 65 529 90 62 / fax. 65 529 31 09</a:t>
            </a:r>
            <a:endParaRPr lang="pl-PL" sz="1400" dirty="0">
              <a:solidFill>
                <a:srgbClr val="152543"/>
              </a:solidFill>
              <a:latin typeface="Ubuntu Medium" panose="020B0604030602030204" pitchFamily="34" charset="0"/>
            </a:endParaRPr>
          </a:p>
        </p:txBody>
      </p:sp>
      <p:pic>
        <p:nvPicPr>
          <p:cNvPr id="5" name="Obraz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508650" y="1171072"/>
            <a:ext cx="3315399" cy="4750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86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Ubuntu Medium" panose="020B0604030602030204" pitchFamily="34" charset="0"/>
              </a:defRPr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52875"/>
          </a:xfrm>
        </p:spPr>
        <p:txBody>
          <a:bodyPr/>
          <a:lstStyle>
            <a:lvl1pPr>
              <a:defRPr>
                <a:latin typeface="Ubuntu" panose="020B0504030602030204" pitchFamily="34" charset="0"/>
              </a:defRPr>
            </a:lvl1pPr>
            <a:lvl2pPr>
              <a:defRPr>
                <a:latin typeface="Ubuntu" panose="020B0504030602030204" pitchFamily="34" charset="0"/>
              </a:defRPr>
            </a:lvl2pPr>
            <a:lvl3pPr>
              <a:defRPr>
                <a:latin typeface="Ubuntu" panose="020B0504030602030204" pitchFamily="34" charset="0"/>
              </a:defRPr>
            </a:lvl3pPr>
            <a:lvl4pPr>
              <a:defRPr>
                <a:latin typeface="Ubuntu" panose="020B0504030602030204" pitchFamily="34" charset="0"/>
              </a:defRPr>
            </a:lvl4pPr>
            <a:lvl5pPr>
              <a:defRPr>
                <a:latin typeface="Ubuntu" panose="020B0504030602030204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/>
          <a:srcRect l="16233" t="18753" r="15713" b="15015"/>
          <a:stretch/>
        </p:blipFill>
        <p:spPr>
          <a:xfrm>
            <a:off x="838200" y="5956299"/>
            <a:ext cx="4152900" cy="874693"/>
          </a:xfrm>
          <a:prstGeom prst="rect">
            <a:avLst/>
          </a:prstGeom>
        </p:spPr>
      </p:pic>
      <p:sp>
        <p:nvSpPr>
          <p:cNvPr id="9" name="pole tekstowe 8"/>
          <p:cNvSpPr txBox="1"/>
          <p:nvPr userDrawn="1"/>
        </p:nvSpPr>
        <p:spPr>
          <a:xfrm>
            <a:off x="7899400" y="5916593"/>
            <a:ext cx="345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Centrum Doskonalenia Nauczycieli </a:t>
            </a:r>
            <a:b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</a:br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w Lesznie</a:t>
            </a:r>
          </a:p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ul. Chrobrego 15, 64-100 Leszno</a:t>
            </a:r>
          </a:p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tel. 65 529 90 62 / fax. 65 529 31 09</a:t>
            </a:r>
            <a:endParaRPr lang="pl-PL" sz="1400" dirty="0">
              <a:solidFill>
                <a:srgbClr val="152543"/>
              </a:solidFill>
              <a:latin typeface="Ubuntu Medium" panose="020B06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217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9096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 rotWithShape="1">
          <a:blip r:embed="rId2"/>
          <a:srcRect l="16233" t="18753" r="15713" b="15015"/>
          <a:stretch/>
        </p:blipFill>
        <p:spPr>
          <a:xfrm>
            <a:off x="838200" y="5956299"/>
            <a:ext cx="4152900" cy="874693"/>
          </a:xfrm>
          <a:prstGeom prst="rect">
            <a:avLst/>
          </a:prstGeom>
        </p:spPr>
      </p:pic>
      <p:sp>
        <p:nvSpPr>
          <p:cNvPr id="9" name="pole tekstowe 8"/>
          <p:cNvSpPr txBox="1"/>
          <p:nvPr userDrawn="1"/>
        </p:nvSpPr>
        <p:spPr>
          <a:xfrm>
            <a:off x="7899400" y="5916593"/>
            <a:ext cx="3454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Centrum Doskonalenia Nauczycieli </a:t>
            </a:r>
            <a:b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</a:br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w Lesznie</a:t>
            </a:r>
          </a:p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ul. Chrobrego 15, 64-100 Leszno</a:t>
            </a:r>
          </a:p>
          <a:p>
            <a:pPr algn="ctr"/>
            <a:r>
              <a:rPr lang="pl-PL" sz="1400" dirty="0" smtClean="0">
                <a:solidFill>
                  <a:srgbClr val="152543"/>
                </a:solidFill>
                <a:latin typeface="Ubuntu Medium" panose="020B0604030602030204" pitchFamily="34" charset="0"/>
              </a:rPr>
              <a:t>tel. 65 529 90 62 / fax. 65 529 31 09</a:t>
            </a:r>
            <a:endParaRPr lang="pl-PL" sz="1400" dirty="0">
              <a:solidFill>
                <a:srgbClr val="152543"/>
              </a:solidFill>
              <a:latin typeface="Ubuntu Medium" panose="020B06040306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660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5355F-0C5E-4EC6-88E8-59041C9B5A3F}" type="datetimeFigureOut">
              <a:rPr lang="pl-PL" smtClean="0"/>
              <a:pPr/>
              <a:t>28.08.2020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63D8A-650E-4926-A995-B2B0EAFF041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772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5760" y="1958231"/>
            <a:ext cx="8449056" cy="1650547"/>
          </a:xfrm>
        </p:spPr>
        <p:txBody>
          <a:bodyPr>
            <a:normAutofit/>
          </a:bodyPr>
          <a:lstStyle/>
          <a:p>
            <a:r>
              <a:rPr lang="pl-PL" sz="4400" dirty="0" smtClean="0"/>
              <a:t>Inscenizacje </a:t>
            </a:r>
            <a:r>
              <a:rPr lang="pl-PL" sz="4400" i="1" dirty="0" smtClean="0"/>
              <a:t>Balladyny </a:t>
            </a:r>
            <a:br>
              <a:rPr lang="pl-PL" sz="4400" i="1" dirty="0" smtClean="0"/>
            </a:br>
            <a:r>
              <a:rPr lang="pl-PL" sz="4400" dirty="0" smtClean="0"/>
              <a:t>J. Słowackiego</a:t>
            </a:r>
            <a:br>
              <a:rPr lang="pl-PL" sz="4400" dirty="0" smtClean="0"/>
            </a:br>
            <a:r>
              <a:rPr lang="pl-PL" sz="2000" dirty="0" smtClean="0"/>
              <a:t>-wybór-</a:t>
            </a:r>
            <a:endParaRPr lang="pl-PL" sz="2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87105" y="3880652"/>
            <a:ext cx="5689600" cy="1477055"/>
          </a:xfrm>
        </p:spPr>
        <p:txBody>
          <a:bodyPr/>
          <a:lstStyle/>
          <a:p>
            <a:r>
              <a:rPr lang="pl-PL" b="1" dirty="0" smtClean="0"/>
              <a:t>Narodowe Czytanie 2020</a:t>
            </a:r>
          </a:p>
          <a:p>
            <a:endParaRPr lang="pl-PL" b="1" dirty="0" smtClean="0"/>
          </a:p>
          <a:p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29182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</a:t>
            </a:r>
            <a:r>
              <a:rPr lang="pl-PL" sz="2800" dirty="0" smtClean="0"/>
              <a:t>informacje zebrała:</a:t>
            </a:r>
            <a:endParaRPr lang="pl-PL" sz="28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Elżbieta Marciniak- Krenz</a:t>
            </a:r>
          </a:p>
          <a:p>
            <a:r>
              <a:rPr lang="pl-PL" sz="1800" dirty="0" smtClean="0"/>
              <a:t>nauczyciel doradca metodyczny w zakresie języka polskiego</a:t>
            </a:r>
            <a:endParaRPr lang="pl-PL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77500" cy="1325563"/>
          </a:xfrm>
        </p:spPr>
        <p:txBody>
          <a:bodyPr/>
          <a:lstStyle/>
          <a:p>
            <a:r>
              <a:rPr lang="pl-PL" dirty="0" smtClean="0"/>
              <a:t>               </a:t>
            </a:r>
            <a:r>
              <a:rPr lang="pl-PL" sz="4000" dirty="0" smtClean="0"/>
              <a:t>7 marca 1862 r.</a:t>
            </a:r>
            <a:br>
              <a:rPr lang="pl-PL" sz="4000" dirty="0" smtClean="0"/>
            </a:br>
            <a:r>
              <a:rPr lang="pl-PL" sz="4000" dirty="0" smtClean="0"/>
              <a:t>       Teatr im. Skarbka we Lwowie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Pierwsza jednorazowa próba inscenizacji dzieła. </a:t>
            </a:r>
          </a:p>
          <a:p>
            <a:r>
              <a:rPr lang="pl-PL" dirty="0" smtClean="0"/>
              <a:t>Niezbyt udana z powodu braku możliwości technicznych </a:t>
            </a:r>
          </a:p>
          <a:p>
            <a:pPr>
              <a:buNone/>
            </a:pPr>
            <a:r>
              <a:rPr lang="pl-PL" dirty="0" smtClean="0"/>
              <a:t>   i słabego przygotowania.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46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9064" cy="1325563"/>
          </a:xfrm>
        </p:spPr>
        <p:txBody>
          <a:bodyPr>
            <a:normAutofit/>
          </a:bodyPr>
          <a:lstStyle/>
          <a:p>
            <a:r>
              <a:rPr lang="pl-PL" sz="3200" b="1" dirty="0" smtClean="0"/>
              <a:t>Spektakle, które zostały zapamiętane głównie              za sprawą wybitnych kreacji aktorskich</a:t>
            </a:r>
            <a:endParaRPr lang="pl-PL" sz="32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2600" dirty="0" smtClean="0"/>
              <a:t>W </a:t>
            </a:r>
            <a:r>
              <a:rPr lang="pl-PL" sz="2600" b="1" dirty="0" smtClean="0"/>
              <a:t>1868</a:t>
            </a:r>
            <a:r>
              <a:rPr lang="pl-PL" sz="2600" dirty="0" smtClean="0"/>
              <a:t> r. w Krakowie w rolę tytułowej bohaterki wcieliła się debiutantka </a:t>
            </a:r>
            <a:r>
              <a:rPr lang="pl-PL" sz="2600" b="1" dirty="0" smtClean="0"/>
              <a:t>Antonina Hoffman</a:t>
            </a:r>
            <a:r>
              <a:rPr lang="pl-PL" sz="2600" dirty="0" smtClean="0"/>
              <a:t>. Goplanę natomiast zgrała słynna </a:t>
            </a:r>
            <a:r>
              <a:rPr lang="pl-PL" sz="2600" b="1" dirty="0" smtClean="0"/>
              <a:t>Helena</a:t>
            </a:r>
            <a:r>
              <a:rPr lang="pl-PL" sz="2600" dirty="0" smtClean="0"/>
              <a:t> </a:t>
            </a:r>
            <a:r>
              <a:rPr lang="pl-PL" sz="2600" b="1" dirty="0" smtClean="0"/>
              <a:t>Modrzejewska</a:t>
            </a:r>
            <a:r>
              <a:rPr lang="pl-PL" sz="2600" dirty="0" smtClean="0"/>
              <a:t>.</a:t>
            </a:r>
          </a:p>
          <a:p>
            <a:r>
              <a:rPr lang="pl-PL" sz="2600" dirty="0" smtClean="0"/>
              <a:t>W </a:t>
            </a:r>
            <a:r>
              <a:rPr lang="pl-PL" sz="2600" b="1" dirty="0" smtClean="0"/>
              <a:t>1902</a:t>
            </a:r>
            <a:r>
              <a:rPr lang="pl-PL" sz="2600" dirty="0" smtClean="0"/>
              <a:t> r., również w Krakowie, kreację Balladyny z powodzeniem zagrała </a:t>
            </a:r>
            <a:r>
              <a:rPr lang="pl-PL" sz="2600" b="1" dirty="0" smtClean="0"/>
              <a:t>Stanisława Wysocka</a:t>
            </a:r>
            <a:r>
              <a:rPr lang="pl-PL" sz="2600" dirty="0" smtClean="0"/>
              <a:t>. Według recenzentów była to niezapomniana rola artystki. Wystąpiła ona również w inscenizacji warszawskiej z roku </a:t>
            </a:r>
            <a:r>
              <a:rPr lang="pl-PL" sz="2600" b="1" dirty="0" smtClean="0"/>
              <a:t>1914</a:t>
            </a:r>
            <a:r>
              <a:rPr lang="pl-PL" sz="2600" dirty="0" smtClean="0"/>
              <a:t>. Spektakl ten odznaczał się doborową obsadą: </a:t>
            </a:r>
            <a:r>
              <a:rPr lang="pl-PL" sz="2600" b="1" dirty="0" smtClean="0"/>
              <a:t>Maria Przybyłko- Potocka </a:t>
            </a:r>
            <a:r>
              <a:rPr lang="pl-PL" sz="2600" dirty="0" smtClean="0"/>
              <a:t>jako Alina, </a:t>
            </a:r>
            <a:r>
              <a:rPr lang="pl-PL" sz="2600" b="1" dirty="0" smtClean="0"/>
              <a:t>Aleksander Węgierko- </a:t>
            </a:r>
            <a:r>
              <a:rPr lang="pl-PL" sz="2600" dirty="0" smtClean="0"/>
              <a:t>Filon, </a:t>
            </a:r>
            <a:r>
              <a:rPr lang="pl-PL" sz="2600" b="1" dirty="0" smtClean="0"/>
              <a:t>Józef Węgrzyn- </a:t>
            </a:r>
            <a:r>
              <a:rPr lang="pl-PL" sz="2600" dirty="0" smtClean="0"/>
              <a:t>Fon </a:t>
            </a:r>
            <a:r>
              <a:rPr lang="pl-PL" sz="2600" dirty="0" err="1" smtClean="0"/>
              <a:t>Kostryn</a:t>
            </a:r>
            <a:r>
              <a:rPr lang="pl-PL" sz="2600" dirty="0" smtClean="0"/>
              <a:t>, </a:t>
            </a:r>
            <a:r>
              <a:rPr lang="pl-PL" sz="2600" b="1" dirty="0" smtClean="0"/>
              <a:t>Jerzy Leszczyński- </a:t>
            </a:r>
            <a:r>
              <a:rPr lang="pl-PL" sz="2600" dirty="0" smtClean="0"/>
              <a:t>Grabiec.</a:t>
            </a:r>
          </a:p>
          <a:p>
            <a:r>
              <a:rPr lang="pl-PL" sz="2600" dirty="0" smtClean="0"/>
              <a:t>W </a:t>
            </a:r>
            <a:r>
              <a:rPr lang="pl-PL" sz="2600" b="1" dirty="0" smtClean="0"/>
              <a:t>1938</a:t>
            </a:r>
            <a:r>
              <a:rPr lang="pl-PL" sz="2600" dirty="0" smtClean="0"/>
              <a:t> r. zaś w Teatrze Narodowym w Warszawie główna rolę w sztuce  zagrała </a:t>
            </a:r>
            <a:r>
              <a:rPr lang="pl-PL" sz="2600" b="1" dirty="0" smtClean="0"/>
              <a:t>Irena Eichlerówna</a:t>
            </a:r>
            <a:r>
              <a:rPr lang="pl-PL" sz="2600" dirty="0" smtClean="0"/>
              <a:t>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Powojenne interpretacje dramatu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 </a:t>
            </a:r>
            <a:r>
              <a:rPr lang="pl-PL" b="1" dirty="0" smtClean="0"/>
              <a:t>1950</a:t>
            </a:r>
            <a:r>
              <a:rPr lang="pl-PL" dirty="0" smtClean="0"/>
              <a:t> r. </a:t>
            </a:r>
            <a:r>
              <a:rPr lang="pl-PL" i="1" dirty="0" smtClean="0"/>
              <a:t>Balladyna </a:t>
            </a:r>
            <a:r>
              <a:rPr lang="pl-PL" dirty="0" smtClean="0"/>
              <a:t>w reżyserii </a:t>
            </a:r>
            <a:r>
              <a:rPr lang="pl-PL" b="1" dirty="0" smtClean="0"/>
              <a:t>Bronisława Dąbrowskiego </a:t>
            </a:r>
            <a:r>
              <a:rPr lang="pl-PL" dirty="0" smtClean="0"/>
              <a:t>przypominała antyfeudalną baśń polityczną. Podkreślono w niej karierowiczostwo, krytykowano wady narodowe i oderwanie od ludu bohaterki, które doprowadziło do zbrodniczego wykolejenia.</a:t>
            </a:r>
          </a:p>
          <a:p>
            <a:r>
              <a:rPr lang="pl-PL" dirty="0" smtClean="0"/>
              <a:t>W </a:t>
            </a:r>
            <a:r>
              <a:rPr lang="pl-PL" b="1" dirty="0" smtClean="0"/>
              <a:t>1954</a:t>
            </a:r>
            <a:r>
              <a:rPr lang="pl-PL" dirty="0" smtClean="0"/>
              <a:t> r. </a:t>
            </a:r>
            <a:r>
              <a:rPr lang="pl-PL" b="1" dirty="0" smtClean="0"/>
              <a:t>Aleksander Bardini </a:t>
            </a:r>
            <a:r>
              <a:rPr lang="pl-PL" dirty="0" smtClean="0"/>
              <a:t>w reżyserowanej przez niego sztuce   w warszawskiej szkole teatralnej sparodiował postacie fantastyczne, akcentując konwencję realistyczną. Wyeksponował zdemoralizowanie głównej bohaterki, jej despotyzm i  wrogość wobec ludu.</a:t>
            </a:r>
          </a:p>
          <a:p>
            <a:r>
              <a:rPr lang="pl-PL" dirty="0" smtClean="0"/>
              <a:t>W </a:t>
            </a:r>
            <a:r>
              <a:rPr lang="pl-PL" b="1" dirty="0" smtClean="0"/>
              <a:t>1959</a:t>
            </a:r>
            <a:r>
              <a:rPr lang="pl-PL" dirty="0" smtClean="0"/>
              <a:t> r. </a:t>
            </a:r>
            <a:r>
              <a:rPr lang="pl-PL" b="1" dirty="0" smtClean="0"/>
              <a:t>Tadeusz Aleksandrowicz </a:t>
            </a:r>
            <a:r>
              <a:rPr lang="pl-PL" dirty="0" smtClean="0"/>
              <a:t>w inscenizacji ,,koszalińsko-słupskiej” podkreślił aktualną problematykę moralną wiążącą się       z awansem społeczno-politycznym, przedstawił w niej studium współczesnych wad narodowych.   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Dialog ze współczesnością…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 </a:t>
            </a:r>
            <a:r>
              <a:rPr lang="pl-PL" b="1" dirty="0" smtClean="0"/>
              <a:t>1974</a:t>
            </a:r>
            <a:r>
              <a:rPr lang="pl-PL" dirty="0" smtClean="0"/>
              <a:t> r.</a:t>
            </a:r>
            <a:r>
              <a:rPr lang="pl-PL" b="1" dirty="0" smtClean="0"/>
              <a:t>  </a:t>
            </a:r>
            <a:r>
              <a:rPr lang="pl-PL" dirty="0" smtClean="0"/>
              <a:t>w Teatrze Narodowym w Warszawie </a:t>
            </a:r>
            <a:r>
              <a:rPr lang="pl-PL" b="1" dirty="0" smtClean="0"/>
              <a:t>Adam Hanuszkiewicz </a:t>
            </a:r>
            <a:r>
              <a:rPr lang="pl-PL" dirty="0" smtClean="0"/>
              <a:t>wystawił ciekawą interpretację </a:t>
            </a:r>
            <a:r>
              <a:rPr lang="pl-PL" i="1" dirty="0" smtClean="0"/>
              <a:t>Balladyny </a:t>
            </a:r>
            <a:r>
              <a:rPr lang="pl-PL" dirty="0" smtClean="0"/>
              <a:t>nawiązującą do współczesności. Grali w niej m.in. </a:t>
            </a:r>
            <a:r>
              <a:rPr lang="pl-PL" b="1" dirty="0" smtClean="0"/>
              <a:t>Anna Chodakowska- </a:t>
            </a:r>
            <a:r>
              <a:rPr lang="pl-PL" dirty="0" smtClean="0"/>
              <a:t>Balladyna</a:t>
            </a:r>
            <a:r>
              <a:rPr lang="pl-PL" b="1" dirty="0" smtClean="0"/>
              <a:t>, Wojciech Siemion- </a:t>
            </a:r>
            <a:r>
              <a:rPr lang="pl-PL" dirty="0" smtClean="0"/>
              <a:t>Grabiec, </a:t>
            </a:r>
            <a:r>
              <a:rPr lang="pl-PL" b="1" dirty="0" smtClean="0"/>
              <a:t>Janusz Kłosiński- </a:t>
            </a:r>
            <a:r>
              <a:rPr lang="pl-PL" dirty="0" smtClean="0"/>
              <a:t>Pustelnik, </a:t>
            </a:r>
            <a:r>
              <a:rPr lang="pl-PL" b="1" dirty="0" smtClean="0"/>
              <a:t>Andrzej Kopiczyński- </a:t>
            </a:r>
            <a:r>
              <a:rPr lang="pl-PL" dirty="0" smtClean="0"/>
              <a:t>Kirkor, </a:t>
            </a:r>
            <a:r>
              <a:rPr lang="pl-PL" b="1" dirty="0" smtClean="0"/>
              <a:t>Bożena</a:t>
            </a:r>
            <a:r>
              <a:rPr lang="pl-PL" dirty="0" smtClean="0"/>
              <a:t> </a:t>
            </a:r>
            <a:r>
              <a:rPr lang="pl-PL" b="1" dirty="0" smtClean="0"/>
              <a:t>Dykiel</a:t>
            </a:r>
            <a:r>
              <a:rPr lang="pl-PL" dirty="0" smtClean="0"/>
              <a:t>- Goplana. Hanuszkiewicz zasugerował się m. in. twórczością komiksową i wytworami cywilizacji. Jego postaci jeździły na motocyklach marki Honda, a gnieźnieńska bitwa rozgrywała się z użyciem mechanicznych zabawek. Chochlik i Skierka ubrani byli jak zawodnicy do gry w baseball, a goście na weselu Balladyny- w garnitury; Pustelnik obuty w trampki, szukał w pościeli swojego łóżka ukrytej korony Lecha. W innej scenie Grabiec, rywalizujący o wdzięki Balladyny, prężył z dumą swoją nagą klatkę piersiową. W scenie zalotów Kirkora (,,playboy” w białym smokingu) towarzyszył motyw muzyczny ze słynnego filmowego melodramatu </a:t>
            </a:r>
            <a:r>
              <a:rPr lang="pl-PL" i="1" dirty="0" err="1" smtClean="0"/>
              <a:t>Love</a:t>
            </a:r>
            <a:r>
              <a:rPr lang="pl-PL" dirty="0" smtClean="0"/>
              <a:t> </a:t>
            </a:r>
            <a:r>
              <a:rPr lang="pl-PL" i="1" dirty="0" smtClean="0"/>
              <a:t>story z roku 1970.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>
                <a:latin typeface="Calibri Light" pitchFamily="34" charset="0"/>
              </a:rPr>
              <a:t>Dialog ze współczesnością…</a:t>
            </a:r>
            <a:endParaRPr lang="pl-PL" sz="4000" b="1" dirty="0">
              <a:latin typeface="Calibri Light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Oryginalne było również przedstawienie </a:t>
            </a:r>
            <a:r>
              <a:rPr lang="pl-PL" i="1" dirty="0" smtClean="0"/>
              <a:t>Balladyny</a:t>
            </a:r>
            <a:r>
              <a:rPr lang="pl-PL" dirty="0" smtClean="0"/>
              <a:t> w Teatrze Bagatela (</a:t>
            </a:r>
            <a:r>
              <a:rPr lang="pl-PL" b="1" dirty="0" smtClean="0"/>
              <a:t>1974</a:t>
            </a:r>
            <a:r>
              <a:rPr lang="pl-PL" dirty="0" smtClean="0"/>
              <a:t> r.) w reżyserii </a:t>
            </a:r>
            <a:r>
              <a:rPr lang="pl-PL" b="1" dirty="0" smtClean="0"/>
              <a:t>Mieczysława Górkiewicza</a:t>
            </a:r>
            <a:r>
              <a:rPr lang="pl-PL" dirty="0" smtClean="0"/>
              <a:t>. Na uwagę zasługiwała tu przede wszystkim scenografia, której twórcą był </a:t>
            </a:r>
            <a:r>
              <a:rPr lang="pl-PL" b="1" dirty="0" smtClean="0"/>
              <a:t>Tadeusz Kantor. </a:t>
            </a:r>
            <a:r>
              <a:rPr lang="pl-PL" dirty="0" smtClean="0"/>
              <a:t>Oprócz aktorów wystąpiły w nim manekiny, na scenie królowały obrazy śmierci i przerażenia- wszystko w konwencji szopki z ludźmi i kukłami. Sztuka opowiadała   o nieuchronności ludzkiego losu i okrucieństwie życia.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/>
              <a:t>Balladyna</a:t>
            </a:r>
            <a:r>
              <a:rPr lang="pl-PL" dirty="0" smtClean="0"/>
              <a:t> w teatrze lalek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 Długa tradycja zapoczątkowana została przez głośną inscenizację </a:t>
            </a:r>
            <a:r>
              <a:rPr lang="pl-PL" b="1" dirty="0" smtClean="0"/>
              <a:t>Henryka Ryla </a:t>
            </a:r>
            <a:r>
              <a:rPr lang="pl-PL" dirty="0" smtClean="0"/>
              <a:t>w łódzkim </a:t>
            </a:r>
            <a:r>
              <a:rPr lang="pl-PL" i="1" dirty="0" smtClean="0"/>
              <a:t>Arlekinie</a:t>
            </a:r>
            <a:r>
              <a:rPr lang="pl-PL" dirty="0" smtClean="0"/>
              <a:t> w roku </a:t>
            </a:r>
            <a:r>
              <a:rPr lang="pl-PL" b="1" dirty="0" smtClean="0"/>
              <a:t>1957    </a:t>
            </a:r>
            <a:r>
              <a:rPr lang="pl-PL" dirty="0" smtClean="0"/>
              <a:t>(z jawajkami </a:t>
            </a:r>
            <a:r>
              <a:rPr lang="pl-PL" b="1" dirty="0" smtClean="0"/>
              <a:t>Jerzego Adamczaka</a:t>
            </a:r>
            <a:r>
              <a:rPr lang="pl-PL" dirty="0" smtClean="0"/>
              <a:t>)</a:t>
            </a:r>
            <a:r>
              <a:rPr lang="pl-PL" b="1" dirty="0" smtClean="0"/>
              <a:t>. </a:t>
            </a:r>
            <a:r>
              <a:rPr lang="pl-PL" dirty="0" smtClean="0"/>
              <a:t>Ryl pokazywał na scenie to, co zazwyczaj pozostaje w poetyckiej deklamacji, np. ,,szlachcica chrząszcza” czy dziwacznego Gryfa. Fantastyczne postacie zachowały swą eteryczność, a obrazami zastępowano wiele partii mówionych.</a:t>
            </a:r>
          </a:p>
          <a:p>
            <a:r>
              <a:rPr lang="pl-PL" dirty="0" smtClean="0"/>
              <a:t>W ciągu kolejnych lat </a:t>
            </a:r>
            <a:r>
              <a:rPr lang="pl-PL" i="1" dirty="0" smtClean="0"/>
              <a:t>Balladynę</a:t>
            </a:r>
            <a:r>
              <a:rPr lang="pl-PL" dirty="0" smtClean="0"/>
              <a:t>  wystawiały różne teatry lalek: w Wałbrzychu (1985, 2010), Krakowie (2005), Bielsku- Białej (2007), Łomży (2008). Wszędzie ważną rolę odgrywały interakcje między </a:t>
            </a:r>
            <a:r>
              <a:rPr lang="pl-PL" dirty="0" err="1" smtClean="0"/>
              <a:t>animantem</a:t>
            </a:r>
            <a:r>
              <a:rPr lang="pl-PL" dirty="0" smtClean="0"/>
              <a:t> i animatorem oraz poszukiwanie formy dla postaci fantastycznych. Niekiedy dokonywano odwrócenia pozornej oczywistości, że ludzkich protagonistów mają grać aktorzy w żywym planie, a postaci nierealistyczne- lalki. Bywało tez przeciwnie, na przykład </a:t>
            </a:r>
            <a:r>
              <a:rPr lang="pl-PL" b="1" dirty="0" smtClean="0"/>
              <a:t>Peter </a:t>
            </a:r>
            <a:r>
              <a:rPr lang="pl-PL" b="1" dirty="0" err="1" smtClean="0"/>
              <a:t>Nasalek</a:t>
            </a:r>
            <a:r>
              <a:rPr lang="pl-PL" b="1" dirty="0" smtClean="0"/>
              <a:t> </a:t>
            </a:r>
            <a:r>
              <a:rPr lang="pl-PL" dirty="0" smtClean="0"/>
              <a:t>w </a:t>
            </a:r>
            <a:r>
              <a:rPr lang="pl-PL" i="1" dirty="0" smtClean="0"/>
              <a:t>Teatrze</a:t>
            </a:r>
            <a:r>
              <a:rPr lang="pl-PL" dirty="0" smtClean="0"/>
              <a:t> </a:t>
            </a:r>
            <a:r>
              <a:rPr lang="pl-PL" i="1" dirty="0" smtClean="0"/>
              <a:t>Banialuka</a:t>
            </a:r>
            <a:r>
              <a:rPr lang="pl-PL" dirty="0" smtClean="0"/>
              <a:t> w Bielsko- Białej posłużył się ogromnymi, dwumetrowymi lalkami, sugerując, że w opisywanej historii uczestniczą kukły, zaś Goplana, Skierka i Chochlik grane były w żywym planie. 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Olsztyński Teatr Lalek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O interpretację klasycznego dramatu Słowackiego w </a:t>
            </a:r>
            <a:r>
              <a:rPr lang="pl-PL" b="1" dirty="0" smtClean="0"/>
              <a:t>2014</a:t>
            </a:r>
            <a:r>
              <a:rPr lang="pl-PL" dirty="0" smtClean="0"/>
              <a:t> roku pokusił się białoruski reżyser </a:t>
            </a:r>
            <a:r>
              <a:rPr lang="pl-PL" b="1" dirty="0" smtClean="0"/>
              <a:t>Olega </a:t>
            </a:r>
            <a:r>
              <a:rPr lang="pl-PL" b="1" dirty="0" err="1" smtClean="0"/>
              <a:t>Żiugżda</a:t>
            </a:r>
            <a:r>
              <a:rPr lang="pl-PL" b="1" dirty="0" smtClean="0"/>
              <a:t>. </a:t>
            </a:r>
            <a:r>
              <a:rPr lang="pl-PL" dirty="0" smtClean="0"/>
              <a:t> Spektakl zrealizowany został w konwencji żywo aktorsko- lalkowej. Surowa w wystroju gospoda stawała się na przemian malinowym chruśniakiem, lasem, pałacem, polem bitwy, salą sądową. Wszystko to za sprawą efektownych projekcji multimedialnych   i aranżacji świetlnej. Nastrój spektaklu budowała muzyka Bogdana Szczepańskiego, a całość spiął klamrą</a:t>
            </a:r>
            <a:r>
              <a:rPr lang="pl-PL" b="1" dirty="0" smtClean="0"/>
              <a:t> </a:t>
            </a:r>
            <a:r>
              <a:rPr lang="pl-PL" dirty="0" smtClean="0"/>
              <a:t>utwór</a:t>
            </a:r>
            <a:r>
              <a:rPr lang="pl-PL" b="1" dirty="0" smtClean="0"/>
              <a:t> </a:t>
            </a:r>
            <a:r>
              <a:rPr lang="pl-PL" dirty="0" smtClean="0"/>
              <a:t>w wykonaniu Anny German </a:t>
            </a:r>
            <a:r>
              <a:rPr lang="pl-PL" i="1" dirty="0" smtClean="0"/>
              <a:t>Tańczące</a:t>
            </a:r>
            <a:r>
              <a:rPr lang="pl-PL" dirty="0" smtClean="0"/>
              <a:t> </a:t>
            </a:r>
            <a:r>
              <a:rPr lang="pl-PL" i="1" dirty="0" smtClean="0"/>
              <a:t>Eurydyki.</a:t>
            </a:r>
            <a:endParaRPr lang="pl-PL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/>
              <a:t>Władza w złych rękach- nowa inscenizacja </a:t>
            </a:r>
            <a:r>
              <a:rPr lang="pl-PL" sz="3600" i="1" dirty="0" smtClean="0"/>
              <a:t>Balladyny</a:t>
            </a:r>
            <a:r>
              <a:rPr lang="pl-PL" sz="3600" dirty="0" smtClean="0"/>
              <a:t> w Krakowie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8373" y="1825625"/>
            <a:ext cx="10865427" cy="3952875"/>
          </a:xfrm>
        </p:spPr>
        <p:txBody>
          <a:bodyPr>
            <a:normAutofit/>
          </a:bodyPr>
          <a:lstStyle/>
          <a:p>
            <a:r>
              <a:rPr lang="pl-PL" dirty="0" smtClean="0"/>
              <a:t>Sztandarowy dramat Juliusza Słowackiego doczekał się w lutym </a:t>
            </a:r>
            <a:r>
              <a:rPr lang="pl-PL" b="1" dirty="0" smtClean="0"/>
              <a:t>2020</a:t>
            </a:r>
            <a:r>
              <a:rPr lang="pl-PL" dirty="0" smtClean="0"/>
              <a:t> roku kolejnej interpretacji, tym razem jej autorem jest </a:t>
            </a:r>
            <a:r>
              <a:rPr lang="pl-PL" b="1" dirty="0" smtClean="0"/>
              <a:t>Paweł</a:t>
            </a:r>
            <a:r>
              <a:rPr lang="pl-PL" dirty="0" smtClean="0"/>
              <a:t> </a:t>
            </a:r>
            <a:r>
              <a:rPr lang="pl-PL" b="1" dirty="0" smtClean="0"/>
              <a:t>Świątek. </a:t>
            </a:r>
            <a:r>
              <a:rPr lang="pl-PL" dirty="0" smtClean="0"/>
              <a:t>Reżyser zastanawia się jak łatwo władza może trafić     w ręce niewłaściwych osób. Wieszczy koniec świata. Akcentuje znaczenie natury, która współcześnie mocno upomina się o swoje prawa. Opowiada także o świecie kobiet, które doszły go głosu    w epoce, w której na wszystko jest już za późno. Scenografia do tego przedstawienia została zbudowana na styl opuszczonego Senatu, a w roli tytułowej bohaterki możemy zobaczyć </a:t>
            </a:r>
            <a:r>
              <a:rPr lang="pl-PL" b="1" dirty="0" smtClean="0"/>
              <a:t>Katarzynę Zawiślak- Dolny</a:t>
            </a:r>
            <a:r>
              <a:rPr lang="pl-PL" dirty="0" smtClean="0"/>
              <a:t>.  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9CDDB4AA-6618-4A3E-B821-48ED8192C586}" vid="{5937A9D2-F7E2-4020-A379-60DC4B2543B5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szablon-1</Template>
  <TotalTime>543</TotalTime>
  <Words>833</Words>
  <Application>Microsoft Office PowerPoint</Application>
  <PresentationFormat>Panoramiczny</PresentationFormat>
  <Paragraphs>28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Ubuntu</vt:lpstr>
      <vt:lpstr>Ubuntu Medium</vt:lpstr>
      <vt:lpstr>Motyw pakietu Office</vt:lpstr>
      <vt:lpstr>Inscenizacje Balladyny  J. Słowackiego -wybór-</vt:lpstr>
      <vt:lpstr>               7 marca 1862 r.        Teatr im. Skarbka we Lwowie</vt:lpstr>
      <vt:lpstr>Spektakle, które zostały zapamiętane głównie              za sprawą wybitnych kreacji aktorskich</vt:lpstr>
      <vt:lpstr> Powojenne interpretacje dramatu</vt:lpstr>
      <vt:lpstr>Dialog ze współczesnością…</vt:lpstr>
      <vt:lpstr>Dialog ze współczesnością…</vt:lpstr>
      <vt:lpstr>Balladyna w teatrze lalek</vt:lpstr>
      <vt:lpstr>Olsztyński Teatr Lalek</vt:lpstr>
      <vt:lpstr>Władza w złych rękach- nowa inscenizacja Balladyny w Krakowie</vt:lpstr>
      <vt:lpstr> informacje zebrała: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Dylak</dc:creator>
  <cp:lastModifiedBy>Anna Dylak</cp:lastModifiedBy>
  <cp:revision>56</cp:revision>
  <dcterms:created xsi:type="dcterms:W3CDTF">2018-10-24T11:42:56Z</dcterms:created>
  <dcterms:modified xsi:type="dcterms:W3CDTF">2020-08-28T06:17:29Z</dcterms:modified>
</cp:coreProperties>
</file>